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77" r:id="rId6"/>
    <p:sldId id="276"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107F8-CB00-C8D4-4EAD-5C8EEADB6E05}" v="12" dt="2026-04-03T16:21:14.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owers" userId="S::cpowers1@costar.com::ecc59613-c139-48b2-a2bc-40ab4e68d72d" providerId="AD" clId="Web-{00A107F8-CB00-C8D4-4EAD-5C8EEADB6E05}"/>
    <pc:docChg chg="modSld">
      <pc:chgData name="Caroline Powers" userId="S::cpowers1@costar.com::ecc59613-c139-48b2-a2bc-40ab4e68d72d" providerId="AD" clId="Web-{00A107F8-CB00-C8D4-4EAD-5C8EEADB6E05}" dt="2026-04-03T16:21:14.104" v="10"/>
      <pc:docMkLst>
        <pc:docMk/>
      </pc:docMkLst>
      <pc:sldChg chg="modSp">
        <pc:chgData name="Caroline Powers" userId="S::cpowers1@costar.com::ecc59613-c139-48b2-a2bc-40ab4e68d72d" providerId="AD" clId="Web-{00A107F8-CB00-C8D4-4EAD-5C8EEADB6E05}" dt="2026-04-03T16:20:30.838" v="1"/>
        <pc:sldMkLst>
          <pc:docMk/>
          <pc:sldMk cId="1421532038" sldId="260"/>
        </pc:sldMkLst>
        <pc:spChg chg="mod">
          <ac:chgData name="Caroline Powers" userId="S::cpowers1@costar.com::ecc59613-c139-48b2-a2bc-40ab4e68d72d" providerId="AD" clId="Web-{00A107F8-CB00-C8D4-4EAD-5C8EEADB6E05}" dt="2026-04-03T16:20:30.838" v="1"/>
          <ac:spMkLst>
            <pc:docMk/>
            <pc:sldMk cId="1421532038" sldId="260"/>
            <ac:spMk id="2" creationId="{00000000-0000-0000-0000-000000000000}"/>
          </ac:spMkLst>
        </pc:spChg>
      </pc:sldChg>
      <pc:sldChg chg="addSp delSp modSp">
        <pc:chgData name="Caroline Powers" userId="S::cpowers1@costar.com::ecc59613-c139-48b2-a2bc-40ab4e68d72d" providerId="AD" clId="Web-{00A107F8-CB00-C8D4-4EAD-5C8EEADB6E05}" dt="2026-04-03T16:21:10.775" v="8"/>
        <pc:sldMkLst>
          <pc:docMk/>
          <pc:sldMk cId="3023788545" sldId="276"/>
        </pc:sldMkLst>
        <pc:spChg chg="mod">
          <ac:chgData name="Caroline Powers" userId="S::cpowers1@costar.com::ecc59613-c139-48b2-a2bc-40ab4e68d72d" providerId="AD" clId="Web-{00A107F8-CB00-C8D4-4EAD-5C8EEADB6E05}" dt="2026-04-03T16:20:30.838" v="1"/>
          <ac:spMkLst>
            <pc:docMk/>
            <pc:sldMk cId="3023788545" sldId="276"/>
            <ac:spMk id="10" creationId="{3A19FA40-EF37-35FB-0F52-11E3A9773A3E}"/>
          </ac:spMkLst>
        </pc:spChg>
        <pc:spChg chg="mod">
          <ac:chgData name="Caroline Powers" userId="S::cpowers1@costar.com::ecc59613-c139-48b2-a2bc-40ab4e68d72d" providerId="AD" clId="Web-{00A107F8-CB00-C8D4-4EAD-5C8EEADB6E05}" dt="2026-04-03T16:20:30.838" v="1"/>
          <ac:spMkLst>
            <pc:docMk/>
            <pc:sldMk cId="3023788545" sldId="276"/>
            <ac:spMk id="11" creationId="{4C46D2E4-1FAA-F428-417E-EA369BBF897A}"/>
          </ac:spMkLst>
        </pc:spChg>
        <pc:picChg chg="add mod ord">
          <ac:chgData name="Caroline Powers" userId="S::cpowers1@costar.com::ecc59613-c139-48b2-a2bc-40ab4e68d72d" providerId="AD" clId="Web-{00A107F8-CB00-C8D4-4EAD-5C8EEADB6E05}" dt="2026-04-03T16:21:09.697" v="7"/>
          <ac:picMkLst>
            <pc:docMk/>
            <pc:sldMk cId="3023788545" sldId="276"/>
            <ac:picMk id="5" creationId="{848234F4-C634-E7FA-A7FA-11B4425A62F1}"/>
          </ac:picMkLst>
        </pc:picChg>
        <pc:picChg chg="del">
          <ac:chgData name="Caroline Powers" userId="S::cpowers1@costar.com::ecc59613-c139-48b2-a2bc-40ab4e68d72d" providerId="AD" clId="Web-{00A107F8-CB00-C8D4-4EAD-5C8EEADB6E05}" dt="2026-04-03T16:21:10.775" v="8"/>
          <ac:picMkLst>
            <pc:docMk/>
            <pc:sldMk cId="3023788545" sldId="276"/>
            <ac:picMk id="13" creationId="{16A3296F-D26C-66B7-482A-08E3FC182943}"/>
          </ac:picMkLst>
        </pc:picChg>
      </pc:sldChg>
      <pc:sldChg chg="addSp delSp modSp">
        <pc:chgData name="Caroline Powers" userId="S::cpowers1@costar.com::ecc59613-c139-48b2-a2bc-40ab4e68d72d" providerId="AD" clId="Web-{00A107F8-CB00-C8D4-4EAD-5C8EEADB6E05}" dt="2026-04-03T16:21:14.104" v="10"/>
        <pc:sldMkLst>
          <pc:docMk/>
          <pc:sldMk cId="3553495150" sldId="278"/>
        </pc:sldMkLst>
        <pc:spChg chg="mod">
          <ac:chgData name="Caroline Powers" userId="S::cpowers1@costar.com::ecc59613-c139-48b2-a2bc-40ab4e68d72d" providerId="AD" clId="Web-{00A107F8-CB00-C8D4-4EAD-5C8EEADB6E05}" dt="2026-04-03T16:20:30.838" v="1"/>
          <ac:spMkLst>
            <pc:docMk/>
            <pc:sldMk cId="3553495150" sldId="278"/>
            <ac:spMk id="5" creationId="{988F88D7-9B88-6991-B86A-55CFA70C760D}"/>
          </ac:spMkLst>
        </pc:spChg>
        <pc:spChg chg="mod">
          <ac:chgData name="Caroline Powers" userId="S::cpowers1@costar.com::ecc59613-c139-48b2-a2bc-40ab4e68d72d" providerId="AD" clId="Web-{00A107F8-CB00-C8D4-4EAD-5C8EEADB6E05}" dt="2026-04-03T16:20:30.838" v="1"/>
          <ac:spMkLst>
            <pc:docMk/>
            <pc:sldMk cId="3553495150" sldId="278"/>
            <ac:spMk id="6" creationId="{560960B5-8013-796C-4A6C-383826BEE96C}"/>
          </ac:spMkLst>
        </pc:spChg>
        <pc:picChg chg="add">
          <ac:chgData name="Caroline Powers" userId="S::cpowers1@costar.com::ecc59613-c139-48b2-a2bc-40ab4e68d72d" providerId="AD" clId="Web-{00A107F8-CB00-C8D4-4EAD-5C8EEADB6E05}" dt="2026-04-03T16:21:14.104" v="10"/>
          <ac:picMkLst>
            <pc:docMk/>
            <pc:sldMk cId="3553495150" sldId="278"/>
            <ac:picMk id="8" creationId="{FA57B427-A424-8EBE-D2A8-D8C3F0EEEE46}"/>
          </ac:picMkLst>
        </pc:picChg>
        <pc:picChg chg="del">
          <ac:chgData name="Caroline Powers" userId="S::cpowers1@costar.com::ecc59613-c139-48b2-a2bc-40ab4e68d72d" providerId="AD" clId="Web-{00A107F8-CB00-C8D4-4EAD-5C8EEADB6E05}" dt="2026-04-03T16:21:13.557" v="9"/>
          <ac:picMkLst>
            <pc:docMk/>
            <pc:sldMk cId="3553495150" sldId="278"/>
            <ac:picMk id="13" creationId="{E5E1540A-83A2-EB63-BBFF-B7CE3AB304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4/3/2026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hyperlink" Target="https://www.costarawards.co.uk/quarterly-deals-winner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awards.co.uk/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78873" y="2235200"/>
            <a:ext cx="5805488" cy="3098800"/>
          </a:xfrm>
        </p:spPr>
        <p:txBody>
          <a:bodyPr vert="horz" lIns="91440" tIns="45720" rIns="91440" bIns="0" rtlCol="0" anchor="t">
            <a:normAutofit/>
          </a:bodyPr>
          <a:lstStyle/>
          <a:p>
            <a:pPr marL="0" indent="0">
              <a:buNone/>
            </a:pPr>
            <a:r>
              <a:rPr lang="en-US" sz="4000" b="1">
                <a:solidFill>
                  <a:schemeClr val="bg1"/>
                </a:solidFill>
                <a:latin typeface="Avenir Next LT Pro" panose="020B0504020202020204" pitchFamily="34" charset="77"/>
                <a:cs typeface="Arial"/>
              </a:rPr>
              <a:t>CoStar Awards</a:t>
            </a:r>
            <a:br>
              <a:rPr lang="en-US" sz="4000" b="1">
                <a:solidFill>
                  <a:schemeClr val="bg1"/>
                </a:solidFill>
                <a:latin typeface="Avenir Next LT Pro" panose="020B0504020202020204" pitchFamily="34" charset="77"/>
                <a:cs typeface="Arial"/>
              </a:rPr>
            </a:br>
            <a:r>
              <a:rPr lang="en-US" sz="4000" b="1">
                <a:solidFill>
                  <a:schemeClr val="bg1"/>
                </a:solidFill>
                <a:latin typeface="Avenir Next LT Pro" panose="020B0504020202020204" pitchFamily="34" charset="77"/>
                <a:cs typeface="Arial"/>
              </a:rPr>
              <a:t>Quarterly Deals </a:t>
            </a:r>
            <a:br>
              <a:rPr lang="en-US" b="1">
                <a:solidFill>
                  <a:schemeClr val="bg1"/>
                </a:solidFill>
                <a:latin typeface="Avenir Next LT Pro" panose="020B0504020202020204" pitchFamily="34" charset="77"/>
                <a:cs typeface="Arial"/>
              </a:rPr>
            </a:br>
            <a:br>
              <a:rPr lang="en-US" b="1">
                <a:solidFill>
                  <a:schemeClr val="bg1"/>
                </a:solidFill>
                <a:latin typeface="Avenir Next LT Pro" panose="020B0504020202020204" pitchFamily="34" charset="77"/>
                <a:cs typeface="Arial"/>
              </a:rPr>
            </a:br>
            <a:r>
              <a:rPr lang="en-US">
                <a:solidFill>
                  <a:schemeClr val="bg1"/>
                </a:solidFill>
                <a:latin typeface="Avenir Next LT Pro" panose="020B0504020202020204" pitchFamily="34" charset="77"/>
                <a:cs typeface="Arial"/>
              </a:rPr>
              <a:t>Winners Social Media Toolkit</a:t>
            </a:r>
            <a:br>
              <a:rPr lang="en-US" b="1">
                <a:solidFill>
                  <a:schemeClr val="bg1"/>
                </a:solidFill>
                <a:latin typeface="Avenir Next LT Pro" panose="020B0504020202020204" pitchFamily="34" charset="77"/>
                <a:cs typeface="Arial"/>
              </a:rPr>
            </a:br>
            <a:endParaRPr lang="en-US" sz="2200" b="1">
              <a:solidFill>
                <a:schemeClr val="bg1"/>
              </a:solidFill>
              <a:latin typeface="Avenir Next LT Pro" panose="020B0504020202020204" pitchFamily="34" charset="77"/>
              <a:cs typeface="Arial"/>
            </a:endParaRPr>
          </a:p>
          <a:p>
            <a:pPr marL="0" indent="0">
              <a:buNone/>
            </a:pPr>
            <a:r>
              <a:rPr lang="en-US" sz="3200" b="1">
                <a:solidFill>
                  <a:schemeClr val="bg1"/>
                </a:solidFill>
                <a:latin typeface="Avenir Next LT Pro" panose="020B0504020202020204" pitchFamily="34" charset="77"/>
                <a:cs typeface="Arial"/>
              </a:rPr>
              <a:t>Q1 2026</a:t>
            </a:r>
          </a:p>
        </p:txBody>
      </p:sp>
      <p:sp>
        <p:nvSpPr>
          <p:cNvPr id="7" name="Text Placeholder 1">
            <a:extLst>
              <a:ext uri="{FF2B5EF4-FFF2-40B4-BE49-F238E27FC236}">
                <a16:creationId xmlns:a16="http://schemas.microsoft.com/office/drawing/2014/main" id="{4E725D12-9741-5F08-47AD-0209B3BFBB6A}"/>
              </a:ext>
            </a:extLst>
          </p:cNvPr>
          <p:cNvSpPr txBox="1">
            <a:spLocks/>
          </p:cNvSpPr>
          <p:nvPr>
            <p:custDataLst>
              <p:tags r:id="rId1"/>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500" err="1">
                <a:solidFill>
                  <a:schemeClr val="bg1"/>
                </a:solidFill>
                <a:latin typeface="Avenir Next LT Pro" panose="020B0504020202020204" pitchFamily="34" charset="77"/>
                <a:cs typeface="Arial"/>
              </a:rPr>
              <a:t>CoStarAwards.co</a:t>
            </a:r>
            <a:r>
              <a:rPr lang="en-US" sz="1500">
                <a:solidFill>
                  <a:schemeClr val="bg1"/>
                </a:solidFill>
                <a:latin typeface="Avenir Next LT Pro" panose="020B0504020202020204" pitchFamily="34" charset="77"/>
                <a:cs typeface="Arial"/>
              </a:rPr>
              <a:t>.uk</a:t>
            </a:r>
          </a:p>
        </p:txBody>
      </p:sp>
      <p:pic>
        <p:nvPicPr>
          <p:cNvPr id="4" name="Picture 3" descr="A black and white logo&#10;&#10;AI-generated content may be incorrect.">
            <a:extLst>
              <a:ext uri="{FF2B5EF4-FFF2-40B4-BE49-F238E27FC236}">
                <a16:creationId xmlns:a16="http://schemas.microsoft.com/office/drawing/2014/main" id="{22FF7DF1-CD3F-B346-51EC-9BB700735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3" y="616526"/>
            <a:ext cx="3229037" cy="796637"/>
          </a:xfrm>
          <a:prstGeom prst="rect">
            <a:avLst/>
          </a:prstGeo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How to use this toolkit</a:t>
            </a: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latin typeface="Avenir Next LT Pro" panose="020B0504020202020204" pitchFamily="34" charset="0"/>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pic>
        <p:nvPicPr>
          <p:cNvPr id="5" name="Picture 4" descr="A group of tall buildings in a city&#10;&#10;AI-generated content may be incorrect.">
            <a:extLst>
              <a:ext uri="{FF2B5EF4-FFF2-40B4-BE49-F238E27FC236}">
                <a16:creationId xmlns:a16="http://schemas.microsoft.com/office/drawing/2014/main" id="{848234F4-C634-E7FA-A7FA-11B4425A62F1}"/>
              </a:ext>
            </a:extLst>
          </p:cNvPr>
          <p:cNvPicPr>
            <a:picLocks noChangeAspect="1"/>
          </p:cNvPicPr>
          <p:nvPr/>
        </p:nvPicPr>
        <p:blipFill>
          <a:blip r:embed="rId2"/>
          <a:stretch>
            <a:fillRect/>
          </a:stretch>
        </p:blipFill>
        <p:spPr>
          <a:xfrm>
            <a:off x="8265059" y="1599444"/>
            <a:ext cx="3727012" cy="3659111"/>
          </a:xfrm>
          <a:prstGeom prst="rect">
            <a:avLst/>
          </a:prstGeom>
        </p:spPr>
      </p:pic>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Kingdom Winners</a:t>
            </a:r>
          </a:p>
        </p:txBody>
      </p:sp>
      <p:pic>
        <p:nvPicPr>
          <p:cNvPr id="2" name="Picture 1">
            <a:extLst>
              <a:ext uri="{FF2B5EF4-FFF2-40B4-BE49-F238E27FC236}">
                <a16:creationId xmlns:a16="http://schemas.microsoft.com/office/drawing/2014/main" id="{448E6B10-3205-74BE-FCE8-B0BA4D5B7C6A}"/>
              </a:ext>
            </a:extLst>
          </p:cNvPr>
          <p:cNvPicPr>
            <a:picLocks noChangeAspect="1"/>
          </p:cNvPicPr>
          <p:nvPr/>
        </p:nvPicPr>
        <p:blipFill>
          <a:blip r:embed="rId3"/>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CA606A8-A16D-9BA4-413A-365EFBF550D4}"/>
              </a:ext>
            </a:extLst>
          </p:cNvPr>
          <p:cNvPicPr>
            <a:picLocks noChangeAspect="1"/>
          </p:cNvPicPr>
          <p:nvPr/>
        </p:nvPicPr>
        <p:blipFill>
          <a:blip r:embed="rId4"/>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3A19FA40-EF37-35FB-0F52-11E3A9773A3E}"/>
              </a:ext>
            </a:extLst>
          </p:cNvPr>
          <p:cNvSpPr txBox="1">
            <a:spLocks/>
          </p:cNvSpPr>
          <p:nvPr/>
        </p:nvSpPr>
        <p:spPr>
          <a:xfrm>
            <a:off x="435168" y="1035563"/>
            <a:ext cx="3770768" cy="5305691"/>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LinkedIn</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General: </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closing a top commercial property transaction in the [INSERT MARKET] market!</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5"/>
              </a:rPr>
              <a:t>https://www.costarawards.co.uk/quarterly-deals-winners</a:t>
            </a: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closing (BUILDING NAME or ADDRESS) for (OWNER NAME). Congratulations to (OWNER NAME)!</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Landlord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the leasing to (TENANT NAME) on behalf of (OWNER NAME) at (BUILDING NAME or ADDRESS)!</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(TENANT NAME)’s lease at (BUILDING NAME or ADDRESS)!</a:t>
            </a:r>
          </a:p>
        </p:txBody>
      </p:sp>
      <p:sp>
        <p:nvSpPr>
          <p:cNvPr id="11" name="Content Placeholder 2">
            <a:extLst>
              <a:ext uri="{FF2B5EF4-FFF2-40B4-BE49-F238E27FC236}">
                <a16:creationId xmlns:a16="http://schemas.microsoft.com/office/drawing/2014/main" id="{4C46D2E4-1FAA-F428-417E-EA369BBF897A}"/>
              </a:ext>
            </a:extLst>
          </p:cNvPr>
          <p:cNvSpPr txBox="1">
            <a:spLocks/>
          </p:cNvSpPr>
          <p:nvPr/>
        </p:nvSpPr>
        <p:spPr>
          <a:xfrm>
            <a:off x="4480798" y="1035564"/>
            <a:ext cx="3770768" cy="557729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Twitter</a:t>
            </a:r>
          </a:p>
          <a:p>
            <a:pPr marL="0" lvl="0" indent="0">
              <a:lnSpc>
                <a:spcPct val="100000"/>
              </a:lnSpc>
              <a:spcBef>
                <a:spcPts val="0"/>
              </a:spcBef>
              <a:buNone/>
            </a:pPr>
            <a:endParaRPr lang="en-US" sz="1400" b="1">
              <a:solidFill>
                <a:srgbClr val="0070C0"/>
              </a:solidFill>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 </a:t>
            </a:r>
          </a:p>
          <a:p>
            <a:pPr marL="0" indent="0">
              <a:lnSpc>
                <a:spcPct val="100000"/>
              </a:lnSpc>
              <a:spcBef>
                <a:spcPts val="0"/>
              </a:spcBef>
              <a:buNone/>
            </a:pPr>
            <a:r>
              <a:rPr lang="en-US" sz="1100">
                <a:latin typeface="Avenir Next LT Pro" panose="020B0504020202020204" pitchFamily="34" charset="0"/>
              </a:rPr>
              <a:t>Excited to announce that I have been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my top commercial property deal in the [INSERT MARKET] market! </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5"/>
              </a:rPr>
              <a:t>https://www.costarawards.co.uk/quarterly-deals-winners</a:t>
            </a:r>
            <a:br>
              <a:rPr lang="en-US" sz="1100" u="sng">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closing (BUILDING NAME or ADDRESS) for (OWNER NAME). Congratulations to (OWNER NAME)!</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Landlord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the leasing to (TENANT NAME) on behalf of (OWNER NAME) at (BUILDING NAME or ADDRESS)!</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Q1 2026 #CoStarAwards winner for (TENANT NAME)’s lease at (BUILDING NAME or ADDRESS)!</a:t>
            </a:r>
          </a:p>
        </p:txBody>
      </p:sp>
    </p:spTree>
    <p:extLst>
      <p:ext uri="{BB962C8B-B14F-4D97-AF65-F5344CB8AC3E}">
        <p14:creationId xmlns:p14="http://schemas.microsoft.com/office/powerpoint/2010/main" val="302378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D8FE-23C2-2A9A-CC3C-9D4BAD2A53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4FD5DE-CB5D-48D9-B942-2907F1F8772A}"/>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Kingdom Winners</a:t>
            </a:r>
          </a:p>
        </p:txBody>
      </p:sp>
      <p:pic>
        <p:nvPicPr>
          <p:cNvPr id="2" name="Picture 1">
            <a:extLst>
              <a:ext uri="{FF2B5EF4-FFF2-40B4-BE49-F238E27FC236}">
                <a16:creationId xmlns:a16="http://schemas.microsoft.com/office/drawing/2014/main" id="{55FF2CD6-9A12-9A75-19AB-DE68E7780870}"/>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319A25B0-9615-433E-B41E-F21D3F996C8E}"/>
              </a:ext>
            </a:extLst>
          </p:cNvPr>
          <p:cNvPicPr>
            <a:picLocks noChangeAspect="1"/>
          </p:cNvPicPr>
          <p:nvPr/>
        </p:nvPicPr>
        <p:blipFill>
          <a:blip r:embed="rId3"/>
          <a:srcRect/>
          <a:stretch/>
        </p:blipFill>
        <p:spPr>
          <a:xfrm>
            <a:off x="10513433" y="6505361"/>
            <a:ext cx="1331828" cy="228600"/>
          </a:xfrm>
          <a:prstGeom prst="rect">
            <a:avLst/>
          </a:prstGeom>
        </p:spPr>
      </p:pic>
      <p:sp>
        <p:nvSpPr>
          <p:cNvPr id="5" name="Content Placeholder 2">
            <a:extLst>
              <a:ext uri="{FF2B5EF4-FFF2-40B4-BE49-F238E27FC236}">
                <a16:creationId xmlns:a16="http://schemas.microsoft.com/office/drawing/2014/main" id="{988F88D7-9B88-6991-B86A-55CFA70C760D}"/>
              </a:ext>
            </a:extLst>
          </p:cNvPr>
          <p:cNvSpPr txBox="1">
            <a:spLocks/>
          </p:cNvSpPr>
          <p:nvPr/>
        </p:nvSpPr>
        <p:spPr>
          <a:xfrm>
            <a:off x="435168" y="1035563"/>
            <a:ext cx="3835496"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2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a:t>
            </a:r>
            <a:r>
              <a:rPr lang="en-US" sz="1200" err="1">
                <a:latin typeface="Avenir Next LT Pro" panose="020B0504020202020204" pitchFamily="34" charset="0"/>
              </a:rPr>
              <a:t>recognised</a:t>
            </a:r>
            <a:r>
              <a:rPr lang="en-US" sz="1200">
                <a:latin typeface="Avenir Next LT Pro" panose="020B0504020202020204" pitchFamily="34" charset="0"/>
              </a:rPr>
              <a:t> by @CoStar as a Q1 2026 #CoStarAwards winner!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lvl="0" indent="0">
              <a:lnSpc>
                <a:spcPct val="100000"/>
              </a:lnSpc>
              <a:spcBef>
                <a:spcPts val="0"/>
              </a:spcBef>
              <a:buNone/>
            </a:pPr>
            <a:r>
              <a:rPr lang="en-US" sz="1200" u="sng">
                <a:latin typeface="Avenir Next LT Pro" panose="020B0504020202020204" pitchFamily="34" charset="0"/>
                <a:hlinkClick r:id="rId4"/>
              </a:rPr>
              <a:t>costarawards.co.uk/quarterly-deals-winners/</a:t>
            </a:r>
            <a:endParaRPr lang="en-US" sz="1200">
              <a:latin typeface="Avenir Next LT Pro" panose="020B0504020202020204" pitchFamily="34" charset="0"/>
            </a:endParaRPr>
          </a:p>
        </p:txBody>
      </p:sp>
      <p:sp>
        <p:nvSpPr>
          <p:cNvPr id="6" name="Content Placeholder 2">
            <a:extLst>
              <a:ext uri="{FF2B5EF4-FFF2-40B4-BE49-F238E27FC236}">
                <a16:creationId xmlns:a16="http://schemas.microsoft.com/office/drawing/2014/main" id="{560960B5-8013-796C-4A6C-383826BEE96C}"/>
              </a:ext>
            </a:extLst>
          </p:cNvPr>
          <p:cNvSpPr txBox="1">
            <a:spLocks/>
          </p:cNvSpPr>
          <p:nvPr/>
        </p:nvSpPr>
        <p:spPr>
          <a:xfrm>
            <a:off x="4349949" y="1035563"/>
            <a:ext cx="3586147"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a:t>
            </a:r>
            <a:r>
              <a:rPr lang="en-US" sz="1200" err="1">
                <a:latin typeface="Avenir Next LT Pro" panose="020B0504020202020204" pitchFamily="34" charset="0"/>
              </a:rPr>
              <a:t>recognised</a:t>
            </a:r>
            <a:r>
              <a:rPr lang="en-US" sz="1200">
                <a:latin typeface="Avenir Next LT Pro" panose="020B0504020202020204" pitchFamily="34" charset="0"/>
              </a:rPr>
              <a:t> by @CoStar as a Q1 2026 #CoStarAwards winner!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lvl="0" indent="0">
              <a:lnSpc>
                <a:spcPct val="100000"/>
              </a:lnSpc>
              <a:spcBef>
                <a:spcPts val="0"/>
              </a:spcBef>
              <a:buNone/>
            </a:pPr>
            <a:r>
              <a:rPr lang="en-US" sz="1200" u="sng">
                <a:latin typeface="Avenir Next LT Pro" panose="020B0504020202020204" pitchFamily="34" charset="0"/>
                <a:hlinkClick r:id="rId4"/>
              </a:rPr>
              <a:t>costarawards.co.uk/quarterly-deals-winners/</a:t>
            </a:r>
            <a:endParaRPr lang="en-US" sz="1200">
              <a:latin typeface="Avenir Next LT Pro" panose="020B0504020202020204" pitchFamily="34" charset="0"/>
            </a:endParaRPr>
          </a:p>
        </p:txBody>
      </p:sp>
      <p:pic>
        <p:nvPicPr>
          <p:cNvPr id="8" name="Picture 7" descr="A group of tall buildings in a city&#10;&#10;AI-generated content may be incorrect.">
            <a:extLst>
              <a:ext uri="{FF2B5EF4-FFF2-40B4-BE49-F238E27FC236}">
                <a16:creationId xmlns:a16="http://schemas.microsoft.com/office/drawing/2014/main" id="{FA57B427-A424-8EBE-D2A8-D8C3F0EEEE46}"/>
              </a:ext>
            </a:extLst>
          </p:cNvPr>
          <p:cNvPicPr>
            <a:picLocks noChangeAspect="1"/>
          </p:cNvPicPr>
          <p:nvPr/>
        </p:nvPicPr>
        <p:blipFill>
          <a:blip r:embed="rId5"/>
          <a:stretch>
            <a:fillRect/>
          </a:stretch>
        </p:blipFill>
        <p:spPr>
          <a:xfrm>
            <a:off x="8265059" y="1599444"/>
            <a:ext cx="3727012" cy="3659111"/>
          </a:xfrm>
          <a:prstGeom prst="rect">
            <a:avLst/>
          </a:prstGeom>
        </p:spPr>
      </p:pic>
    </p:spTree>
    <p:extLst>
      <p:ext uri="{BB962C8B-B14F-4D97-AF65-F5344CB8AC3E}">
        <p14:creationId xmlns:p14="http://schemas.microsoft.com/office/powerpoint/2010/main" val="3553495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5196D58EFED4CB57856CFB2B0230A" ma:contentTypeVersion="24" ma:contentTypeDescription="Create a new document." ma:contentTypeScope="" ma:versionID="2f9f8ddf8065a545f6c78944e746bc5d">
  <xsd:schema xmlns:xsd="http://www.w3.org/2001/XMLSchema" xmlns:xs="http://www.w3.org/2001/XMLSchema" xmlns:p="http://schemas.microsoft.com/office/2006/metadata/properties" xmlns:ns2="6fc5417d-5e00-4af6-bf03-feb4abf2f54f" xmlns:ns3="e0a4c8bf-3d97-40f7-9b2a-baab9c82ee55" xmlns:ns4="d8587910-8187-466e-ae50-7c654419540e" targetNamespace="http://schemas.microsoft.com/office/2006/metadata/properties" ma:root="true" ma:fieldsID="10b9fc70ff6edb6f5d22c42930f1c3bd" ns2:_="" ns3:_="" ns4:_="">
    <xsd:import namespace="6fc5417d-5e00-4af6-bf03-feb4abf2f54f"/>
    <xsd:import namespace="e0a4c8bf-3d97-40f7-9b2a-baab9c82ee55"/>
    <xsd:import namespace="d8587910-8187-466e-ae50-7c65441954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shara" minOccurs="0"/>
                <xsd:element ref="ns2:MediaLengthInSeconds" minOccurs="0"/>
                <xsd:element ref="ns2:Image" minOccurs="0"/>
                <xsd:element ref="ns2:Picture"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5417d-5e00-4af6-bf03-feb4abf2f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shara" ma:index="20" nillable="true" ma:displayName="shara" ma:description="review done" ma:format="Dropdown" ma:list="UserInfo" ma:SharePointGroup="0" ma:internalName="sh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Image" ma:index="22" nillable="true" ma:displayName="Image" ma:format="Thumbnail" ma:internalName="Image">
      <xsd:simpleType>
        <xsd:restriction base="dms:Unknown"/>
      </xsd:simpleType>
    </xsd:element>
    <xsd:element name="Picture" ma:index="23" nillable="true" ma:displayName="Thumbnail" ma:format="Thumbnail" ma:internalName="Pictur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87910-8187-466e-ae50-7c654419540e"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2a77afc-8f8c-44f4-9b17-b3de72bf1f71}" ma:internalName="TaxCatchAll" ma:showField="CatchAllData" ma:web="e0a4c8bf-3d97-40f7-9b2a-baab9c82e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fc5417d-5e00-4af6-bf03-feb4abf2f54f">
      <Terms xmlns="http://schemas.microsoft.com/office/infopath/2007/PartnerControls"/>
    </lcf76f155ced4ddcb4097134ff3c332f>
    <Image xmlns="6fc5417d-5e00-4af6-bf03-feb4abf2f54f" xsi:nil="true"/>
    <TaxCatchAll xmlns="d8587910-8187-466e-ae50-7c654419540e" xsi:nil="true"/>
    <shara xmlns="6fc5417d-5e00-4af6-bf03-feb4abf2f54f">
      <UserInfo>
        <DisplayName/>
        <AccountId xsi:nil="true"/>
        <AccountType/>
      </UserInfo>
    </shara>
    <Picture xmlns="6fc5417d-5e00-4af6-bf03-feb4abf2f5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856C1-BF86-404B-88F8-D75E95261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c5417d-5e00-4af6-bf03-feb4abf2f54f"/>
    <ds:schemaRef ds:uri="e0a4c8bf-3d97-40f7-9b2a-baab9c82ee55"/>
    <ds:schemaRef ds:uri="d8587910-8187-466e-ae50-7c6544195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9D325D-2D44-4193-A9CF-6C7AD469F23A}">
  <ds:schemaRefs>
    <ds:schemaRef ds:uri="99b25f86-c502-462b-a274-2a569e3ba1f1"/>
    <ds:schemaRef ds:uri="e0a4c8bf-3d97-40f7-9b2a-baab9c82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fc5417d-5e00-4af6-bf03-feb4abf2f54f"/>
    <ds:schemaRef ds:uri="d8587910-8187-466e-ae50-7c654419540e"/>
  </ds:schemaRefs>
</ds:datastoreItem>
</file>

<file path=customXml/itemProps3.xml><?xml version="1.0" encoding="utf-8"?>
<ds:datastoreItem xmlns:ds="http://schemas.openxmlformats.org/officeDocument/2006/customXml" ds:itemID="{D36FCAA4-F57C-4FAF-8ECF-901C4C499BBB}">
  <ds:schemaRefs>
    <ds:schemaRef ds:uri="http://schemas.microsoft.com/sharepoint/v3/contenttype/forms"/>
  </ds:schemaRefs>
</ds:datastoreItem>
</file>

<file path=docMetadata/LabelInfo.xml><?xml version="1.0" encoding="utf-8"?>
<clbl:labelList xmlns:clbl="http://schemas.microsoft.com/office/2020/mipLabelMetadata">
  <clbl:label id="{bcba6eff-d715-4116-b790-f04d3e4a0a52}" enabled="1" method="Standard" siteId="{9a64e7ca-363f-441c-9aa7-4f85977c09f1}"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How to use this toolkit</vt:lpstr>
      <vt:lpstr>United Kingdom Winners</vt:lpstr>
      <vt:lpstr>United Kingdom Winners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revision>11</cp:revision>
  <dcterms:created xsi:type="dcterms:W3CDTF">2020-02-10T19:26:09Z</dcterms:created>
  <dcterms:modified xsi:type="dcterms:W3CDTF">2026-04-03T16:21:17Z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0x010100AD25196D58EFED4CB57856CFB2B0230A</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